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578" r:id="rId3"/>
    <p:sldId id="612" r:id="rId4"/>
    <p:sldId id="609" r:id="rId5"/>
    <p:sldId id="594" r:id="rId6"/>
    <p:sldId id="595" r:id="rId7"/>
    <p:sldId id="596" r:id="rId8"/>
    <p:sldId id="606" r:id="rId9"/>
    <p:sldId id="601" r:id="rId10"/>
    <p:sldId id="602" r:id="rId11"/>
    <p:sldId id="600" r:id="rId12"/>
    <p:sldId id="615" r:id="rId13"/>
    <p:sldId id="613" r:id="rId14"/>
    <p:sldId id="616" r:id="rId15"/>
    <p:sldId id="618" r:id="rId16"/>
    <p:sldId id="619" r:id="rId17"/>
    <p:sldId id="620" r:id="rId18"/>
  </p:sldIdLst>
  <p:sldSz cx="18288000" cy="10287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Fredoka" panose="020B0604020202020204" charset="0"/>
      <p:regular r:id="rId20"/>
    </p:embeddedFont>
    <p:embeddedFont>
      <p:font typeface="Horizon" panose="020B0604020202020204" charset="0"/>
      <p:regular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Bold" panose="00000800000000000000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D7A"/>
    <a:srgbClr val="95FF90"/>
    <a:srgbClr val="FF4AB9"/>
    <a:srgbClr val="B95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irie-tonneins.fr/1/vivre-a-tonneins/culture/la-manoq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0CDABF-8048-A402-8606-672529AECA7C}"/>
              </a:ext>
            </a:extLst>
          </p:cNvPr>
          <p:cNvSpPr/>
          <p:nvPr/>
        </p:nvSpPr>
        <p:spPr>
          <a:xfrm>
            <a:off x="2426426" y="1573255"/>
            <a:ext cx="969513" cy="1087659"/>
          </a:xfrm>
          <a:prstGeom prst="rect">
            <a:avLst/>
          </a:prstGeom>
          <a:solidFill>
            <a:srgbClr val="4B0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oppins" panose="00000500000000000000" pitchFamily="2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3611515" y="950886"/>
            <a:ext cx="10955611" cy="284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15600">
                <a:solidFill>
                  <a:srgbClr val="5FA280"/>
                </a:solidFill>
                <a:latin typeface="Horizon"/>
                <a:ea typeface="Horizon"/>
                <a:cs typeface="Horizon"/>
                <a:sym typeface="Horizon"/>
              </a:rPr>
              <a:t>FORUM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66144" y="800100"/>
            <a:ext cx="10955611" cy="2696892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0"/>
              </a:lnSpc>
            </a:pPr>
            <a:r>
              <a:rPr lang="en-US" sz="15600" dirty="0">
                <a:ln>
                  <a:solidFill>
                    <a:srgbClr val="4B0D7A"/>
                  </a:solidFill>
                </a:ln>
                <a:solidFill>
                  <a:srgbClr val="FF4AB9"/>
                </a:solidFill>
                <a:latin typeface="Horizon"/>
                <a:ea typeface="Horizon"/>
                <a:cs typeface="Horizon"/>
                <a:sym typeface="Horizon"/>
              </a:rPr>
              <a:t>FORUM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6426" y="3146027"/>
            <a:ext cx="9133330" cy="18334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15025"/>
              </a:lnSpc>
            </a:pPr>
            <a:r>
              <a:rPr lang="en-US" sz="10732" spc="107" dirty="0">
                <a:solidFill>
                  <a:srgbClr val="2F9B64"/>
                </a:solidFill>
                <a:latin typeface="Poppins Bold"/>
                <a:ea typeface="Poppins Bold"/>
                <a:cs typeface="Poppins Bold"/>
                <a:sym typeface="Poppins Bold"/>
              </a:rPr>
              <a:t>DES MÉTIERS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56A819F6-DD57-485B-F1CA-F53756996929}"/>
              </a:ext>
            </a:extLst>
          </p:cNvPr>
          <p:cNvGrpSpPr/>
          <p:nvPr/>
        </p:nvGrpSpPr>
        <p:grpSpPr>
          <a:xfrm>
            <a:off x="2426427" y="7405607"/>
            <a:ext cx="8851174" cy="796405"/>
            <a:chOff x="0" y="0"/>
            <a:chExt cx="5073828" cy="340026"/>
          </a:xfrm>
          <a:solidFill>
            <a:schemeClr val="bg1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8660E75-DE90-9A7F-693C-4DB43C2D521C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b="1" dirty="0">
                <a:latin typeface="Poppins" panose="00000500000000000000" pitchFamily="2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9255FDC7-2274-A005-7E9C-0FBBF55D7368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b="1" dirty="0">
                <a:latin typeface="Poppins" panose="00000500000000000000" pitchFamily="2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1651" y="7167239"/>
            <a:ext cx="12363866" cy="851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4AB9"/>
                </a:solidFill>
                <a:latin typeface="Fredoka"/>
                <a:ea typeface="Fredoka"/>
                <a:cs typeface="Fredoka"/>
                <a:sym typeface="Fredoka"/>
              </a:rPr>
              <a:t>COMITE DE PILOTAGE</a:t>
            </a:r>
          </a:p>
        </p:txBody>
      </p:sp>
      <p:sp>
        <p:nvSpPr>
          <p:cNvPr id="16" name="Éclair 15">
            <a:extLst>
              <a:ext uri="{FF2B5EF4-FFF2-40B4-BE49-F238E27FC236}">
                <a16:creationId xmlns:a16="http://schemas.microsoft.com/office/drawing/2014/main" id="{EB5F014F-D63F-30D3-080D-3D6FE0BC061B}"/>
              </a:ext>
            </a:extLst>
          </p:cNvPr>
          <p:cNvSpPr/>
          <p:nvPr/>
        </p:nvSpPr>
        <p:spPr>
          <a:xfrm rot="17528038">
            <a:off x="12689054" y="3040773"/>
            <a:ext cx="2747572" cy="4423979"/>
          </a:xfrm>
          <a:prstGeom prst="lightningBolt">
            <a:avLst/>
          </a:prstGeom>
          <a:solidFill>
            <a:srgbClr val="FF4AB9"/>
          </a:solidFill>
          <a:ln>
            <a:solidFill>
              <a:srgbClr val="FF4A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oppins" panose="00000500000000000000" pitchFamily="2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F23AD7BE-F98D-7E95-5C3D-C1CB6A95EC41}"/>
              </a:ext>
            </a:extLst>
          </p:cNvPr>
          <p:cNvGrpSpPr/>
          <p:nvPr/>
        </p:nvGrpSpPr>
        <p:grpSpPr>
          <a:xfrm rot="21310282">
            <a:off x="11695574" y="3407487"/>
            <a:ext cx="4890760" cy="1833498"/>
            <a:chOff x="0" y="0"/>
            <a:chExt cx="5073828" cy="340026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F78651-5133-0B4F-9E8C-24A18CFF6D1C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715D80D-13EB-5342-39BC-1C7CAD134D49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2" name="TextBox 6"/>
          <p:cNvSpPr txBox="1"/>
          <p:nvPr/>
        </p:nvSpPr>
        <p:spPr>
          <a:xfrm rot="-220385">
            <a:off x="11863483" y="3216092"/>
            <a:ext cx="4429294" cy="2216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60"/>
              </a:lnSpc>
            </a:pPr>
            <a:r>
              <a:rPr lang="en-US" sz="12971" dirty="0">
                <a:solidFill>
                  <a:srgbClr val="4B0D7A"/>
                </a:solidFill>
                <a:latin typeface="Fredoka"/>
                <a:ea typeface="Fredoka"/>
                <a:cs typeface="Fredoka"/>
                <a:sym typeface="Fredoka"/>
              </a:rPr>
              <a:t>2026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CB0AB7DD-64BC-7898-A9D4-01FD10F158E5}"/>
              </a:ext>
            </a:extLst>
          </p:cNvPr>
          <p:cNvGrpSpPr/>
          <p:nvPr/>
        </p:nvGrpSpPr>
        <p:grpSpPr>
          <a:xfrm>
            <a:off x="2450342" y="5073517"/>
            <a:ext cx="9125403" cy="1833498"/>
            <a:chOff x="0" y="0"/>
            <a:chExt cx="5073828" cy="340026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CC7ABEA-A325-288A-3049-6D782A91662C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48C155F4-5863-22AB-CCEA-83175B9CA286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90800" y="5256337"/>
            <a:ext cx="13623609" cy="150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4909" dirty="0">
                <a:solidFill>
                  <a:srgbClr val="4B0D7A"/>
                </a:solidFill>
                <a:latin typeface="Fredoka"/>
                <a:ea typeface="Fredoka"/>
                <a:cs typeface="Fredoka"/>
                <a:sym typeface="Fredoka"/>
              </a:rPr>
              <a:t>DU SOCIAL, MÉDICO-SOCIAL, </a:t>
            </a:r>
          </a:p>
          <a:p>
            <a:pPr algn="l">
              <a:lnSpc>
                <a:spcPts val="5940"/>
              </a:lnSpc>
            </a:pPr>
            <a:r>
              <a:rPr lang="en-US" sz="4909" dirty="0">
                <a:solidFill>
                  <a:srgbClr val="4B0D7A"/>
                </a:solidFill>
                <a:latin typeface="Fredoka"/>
                <a:ea typeface="Fredoka"/>
                <a:cs typeface="Fredoka"/>
                <a:sym typeface="Fredoka"/>
              </a:rPr>
              <a:t>SANTÉ &amp; AIDE À DOMICILE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292B67B-5B94-3E1B-30AC-F0865C34A106}"/>
              </a:ext>
            </a:extLst>
          </p:cNvPr>
          <p:cNvSpPr/>
          <p:nvPr/>
        </p:nvSpPr>
        <p:spPr>
          <a:xfrm>
            <a:off x="11348498" y="5498109"/>
            <a:ext cx="3218628" cy="3165946"/>
          </a:xfrm>
          <a:prstGeom prst="ellipse">
            <a:avLst/>
          </a:prstGeom>
          <a:solidFill>
            <a:srgbClr val="4B0D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7030A0"/>
              </a:solidFill>
              <a:latin typeface="Poppins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AD1F13-68FA-2618-83CA-9DEEAAF53B09}"/>
              </a:ext>
            </a:extLst>
          </p:cNvPr>
          <p:cNvSpPr txBox="1"/>
          <p:nvPr/>
        </p:nvSpPr>
        <p:spPr>
          <a:xfrm>
            <a:off x="9496867" y="5955243"/>
            <a:ext cx="6858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4800" b="1" i="0" cap="all" dirty="0">
                <a:solidFill>
                  <a:srgbClr val="95FF9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Jeudi</a:t>
            </a:r>
            <a:endParaRPr lang="pt-BR" sz="4800" b="1" cap="all" dirty="0">
              <a:solidFill>
                <a:srgbClr val="95FF9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rtl="0">
              <a:buNone/>
            </a:pPr>
            <a:r>
              <a:rPr lang="pt-BR" sz="4800" b="1" i="0" cap="all" dirty="0">
                <a:solidFill>
                  <a:srgbClr val="95FF9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21 MAI</a:t>
            </a:r>
            <a:endParaRPr lang="pt-BR" sz="4800" b="1" cap="all" dirty="0">
              <a:solidFill>
                <a:srgbClr val="95FF9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rtl="0">
              <a:buNone/>
            </a:pPr>
            <a:r>
              <a:rPr lang="pt-BR" sz="4400" b="1" i="0" cap="all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9h -17h </a:t>
            </a:r>
            <a:endParaRPr lang="pt-BR" sz="4400" cap="all" dirty="0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8B753D-B1D8-CF66-DB80-70DAD670DFB8}"/>
              </a:ext>
            </a:extLst>
          </p:cNvPr>
          <p:cNvSpPr/>
          <p:nvPr/>
        </p:nvSpPr>
        <p:spPr>
          <a:xfrm>
            <a:off x="14700333" y="1567812"/>
            <a:ext cx="969513" cy="1087659"/>
          </a:xfrm>
          <a:prstGeom prst="rect">
            <a:avLst/>
          </a:prstGeom>
          <a:solidFill>
            <a:srgbClr val="4B0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183079"/>
            <a:ext cx="15544800" cy="8740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500" b="1" dirty="0"/>
          </a:p>
          <a:p>
            <a:pPr marL="0" indent="0">
              <a:buNone/>
            </a:pPr>
            <a:endParaRPr lang="fr-FR" sz="4500" b="1" dirty="0">
              <a:highlight>
                <a:srgbClr val="FFFF00"/>
              </a:highlight>
            </a:endParaRP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 pas dans ce secteur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8 %</a:t>
            </a:r>
          </a:p>
          <a:p>
            <a:pPr>
              <a:buFontTx/>
              <a:buChar char="-"/>
            </a:pP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 encore sur de mon choix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15 %</a:t>
            </a:r>
          </a:p>
          <a:p>
            <a:pPr>
              <a:buFontTx/>
              <a:buChar char="-"/>
            </a:pP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Oui mais une formation est nécessaire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29 %</a:t>
            </a:r>
          </a:p>
          <a:p>
            <a:pPr>
              <a:buFontTx/>
              <a:buChar char="-"/>
            </a:pP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Oui pour de l’emploi direct : </a:t>
            </a:r>
            <a:r>
              <a:rPr lang="fr-FR" sz="3600" b="1" dirty="0">
                <a:solidFill>
                  <a:schemeClr val="bg1"/>
                </a:solidFill>
                <a:highlight>
                  <a:srgbClr val="FF4AB9"/>
                </a:highlight>
              </a:rPr>
              <a:t>48 %</a:t>
            </a: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A1E1976-8B9C-6301-A90C-C68F162A03A7}"/>
              </a:ext>
            </a:extLst>
          </p:cNvPr>
          <p:cNvGrpSpPr/>
          <p:nvPr/>
        </p:nvGrpSpPr>
        <p:grpSpPr>
          <a:xfrm rot="-142643">
            <a:off x="549794" y="955893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1227D2D-B868-FC0E-2D89-251088FB97AA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FBB6B590-50F4-5201-9A8F-BDBDBD34F453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8ACEC7A4-B8E0-B335-3E5C-B7C65362C1B0}"/>
              </a:ext>
            </a:extLst>
          </p:cNvPr>
          <p:cNvGrpSpPr/>
          <p:nvPr/>
        </p:nvGrpSpPr>
        <p:grpSpPr>
          <a:xfrm>
            <a:off x="-206624" y="455975"/>
            <a:ext cx="19264690" cy="1648382"/>
            <a:chOff x="0" y="0"/>
            <a:chExt cx="5073828" cy="340026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6874A29-0F64-37C0-8D18-A0FA17A61DBD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pPr algn="ctr"/>
              <a:r>
                <a:rPr lang="fr-FR" sz="4800" b="1" dirty="0">
                  <a:solidFill>
                    <a:srgbClr val="4B0D7A"/>
                  </a:solidFill>
                  <a:highlight>
                    <a:srgbClr val="95FF90"/>
                  </a:highlight>
                  <a:latin typeface="Fredoka" panose="020B0604020202020204" charset="0"/>
                </a:rPr>
                <a:t>Souhait de s’engager dans un emploi, une formation, </a:t>
              </a:r>
            </a:p>
            <a:p>
              <a:pPr algn="ctr"/>
              <a:r>
                <a:rPr lang="fr-FR" sz="4800" b="1" dirty="0">
                  <a:solidFill>
                    <a:srgbClr val="4B0D7A"/>
                  </a:solidFill>
                  <a:highlight>
                    <a:srgbClr val="95FF90"/>
                  </a:highlight>
                  <a:latin typeface="Fredoka" panose="020B0604020202020204" charset="0"/>
                </a:rPr>
                <a:t>dans le secteur </a:t>
              </a:r>
            </a:p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C2E982D7-D6F8-FA13-7EA3-558488D033E0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5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85" y="1872986"/>
            <a:ext cx="18287997" cy="9139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highlight>
                  <a:srgbClr val="4B0D7A"/>
                </a:highlight>
              </a:rPr>
              <a:t>Centres d’intérêts du forum (3 choix maxi) :  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  <a:highlight>
                <a:srgbClr val="4B0D7A"/>
              </a:highlight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Rencontre directe avec des établissements et des professionnels : </a:t>
            </a:r>
            <a:r>
              <a:rPr lang="fr-FR" b="1" dirty="0">
                <a:solidFill>
                  <a:schemeClr val="bg1"/>
                </a:solidFill>
                <a:highlight>
                  <a:srgbClr val="FF4AB9"/>
                </a:highlight>
              </a:rPr>
              <a:t>92 %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Démonstrations de métiers :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40 %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Espace extérieur dédié aux établissements : </a:t>
            </a:r>
            <a:r>
              <a:rPr lang="fr-FR" b="1" dirty="0">
                <a:solidFill>
                  <a:schemeClr val="bg1"/>
                </a:solidFill>
                <a:highlight>
                  <a:srgbClr val="FF4AB9"/>
                </a:highlight>
              </a:rPr>
              <a:t>72 %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Présence des Organismes de formation : 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46 %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 Mur de l’Emploi » : </a:t>
            </a:r>
            <a:r>
              <a:rPr lang="fr-FR" b="1" dirty="0">
                <a:solidFill>
                  <a:schemeClr val="bg1"/>
                </a:solidFill>
                <a:highlight>
                  <a:srgbClr val="FF4AB9"/>
                </a:highlight>
              </a:rPr>
              <a:t>76 %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Accueil, convivialité, espace bar, musique : </a:t>
            </a:r>
            <a:r>
              <a:rPr lang="fr-FR" b="1" dirty="0">
                <a:solidFill>
                  <a:schemeClr val="bg1"/>
                </a:solidFill>
                <a:highlight>
                  <a:srgbClr val="FF4AB9"/>
                </a:highlight>
              </a:rPr>
              <a:t>86 %</a:t>
            </a:r>
          </a:p>
          <a:p>
            <a:pPr marL="0" indent="0">
              <a:buNone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D0C8383-6897-1A55-E999-15BC72CF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9FAE784-14FC-ADB7-FD98-0BAA02582AB2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E1B334E7-9545-4F5B-E2E8-4CE43745732C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6BD86A5B-AC30-35B4-A1A7-DE23F87B8159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BB7DA0-453E-3F51-5219-F014948E9BF7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Bilan 2024 Forum des métiers : Les centres d’intérêts</a:t>
            </a:r>
          </a:p>
        </p:txBody>
      </p:sp>
    </p:spTree>
    <p:extLst>
      <p:ext uri="{BB962C8B-B14F-4D97-AF65-F5344CB8AC3E}">
        <p14:creationId xmlns:p14="http://schemas.microsoft.com/office/powerpoint/2010/main" val="130693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CF14-C230-75C7-EBE5-BE1AB41FA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conception&#10;&#10;Le contenu généré par l’IA peut être incorrect.">
            <a:extLst>
              <a:ext uri="{FF2B5EF4-FFF2-40B4-BE49-F238E27FC236}">
                <a16:creationId xmlns:a16="http://schemas.microsoft.com/office/drawing/2014/main" id="{49082495-9873-11FE-E762-FCD92C3A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191" t="-327" r="-22026" b="39457"/>
          <a:stretch>
            <a:fillRect/>
          </a:stretch>
        </p:blipFill>
        <p:spPr>
          <a:xfrm>
            <a:off x="10591800" y="6316453"/>
            <a:ext cx="6277717" cy="376663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B5FECB-7A3F-C11C-E5BF-53C9AE7C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96" y="2258758"/>
            <a:ext cx="9501414" cy="9139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highlight>
                  <a:srgbClr val="4B0D7A"/>
                </a:highlight>
              </a:rPr>
              <a:t>Périmètres du Forum 2026 </a:t>
            </a:r>
          </a:p>
          <a:p>
            <a:pPr marL="0" indent="0">
              <a:buNone/>
            </a:pP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Forum des métiers du social, du médico-social, de la santé, de l’aide à domicile</a:t>
            </a:r>
          </a:p>
          <a:p>
            <a:pPr marL="0" indent="0">
              <a:buNone/>
            </a:pP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/>
              <a:t>Territoire</a:t>
            </a:r>
            <a:r>
              <a:rPr lang="fr-FR" dirty="0"/>
              <a:t> : Lot-et-Garonne et Sud Gironde</a:t>
            </a:r>
          </a:p>
          <a:p>
            <a:r>
              <a:rPr lang="fr-FR" b="1" dirty="0"/>
              <a:t>Lieu de réalisation </a:t>
            </a:r>
            <a:r>
              <a:rPr lang="fr-FR" dirty="0"/>
              <a:t>: La Manoque, Tonneins</a:t>
            </a:r>
          </a:p>
          <a:p>
            <a:r>
              <a:rPr lang="fr-FR" b="1" dirty="0"/>
              <a:t>Date</a:t>
            </a:r>
            <a:r>
              <a:rPr lang="fr-FR" dirty="0"/>
              <a:t> : jeudi 21 mai 2026</a:t>
            </a:r>
          </a:p>
          <a:p>
            <a:r>
              <a:rPr lang="fr-FR" dirty="0"/>
              <a:t>Publics visés : demandeurs d’emploi, personnes en reconversion, lycéens, collégiens, étudiants, parents et salariés</a:t>
            </a:r>
          </a:p>
          <a:p>
            <a:pPr marL="0" indent="0">
              <a:buNone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EEBB971-C95F-2003-2733-F67BC6C30E5F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D959BE3-336B-0F5D-AB0E-A88D1451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88C7A58-4A5C-CE14-0A39-4638A9288EFC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F38FDEC7-8FBC-8B99-6F9D-B632E80D461C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9AA1A4A-9922-C303-A4CE-00F610968953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0D721-CD3D-6B3C-F9E6-783EE1A3E7BD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Prévisions Forum des métiers 2026</a:t>
            </a:r>
          </a:p>
        </p:txBody>
      </p:sp>
      <p:pic>
        <p:nvPicPr>
          <p:cNvPr id="4" name="Image 3" descr="Une image contenant texte, carte, conception&#10;&#10;Le contenu généré par l’IA peut être incorrect.">
            <a:extLst>
              <a:ext uri="{FF2B5EF4-FFF2-40B4-BE49-F238E27FC236}">
                <a16:creationId xmlns:a16="http://schemas.microsoft.com/office/drawing/2014/main" id="{2FFFF699-BF42-688C-E9C7-FD2AD681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221" b="50499"/>
          <a:stretch>
            <a:fillRect/>
          </a:stretch>
        </p:blipFill>
        <p:spPr>
          <a:xfrm rot="20947820">
            <a:off x="13507617" y="6369048"/>
            <a:ext cx="4543323" cy="272599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BB132DB-2358-7EE2-2FF2-6A830887E108}"/>
              </a:ext>
            </a:extLst>
          </p:cNvPr>
          <p:cNvSpPr txBox="1"/>
          <p:nvPr/>
        </p:nvSpPr>
        <p:spPr>
          <a:xfrm>
            <a:off x="4653116" y="5323856"/>
            <a:ext cx="930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C11B8FB-B06E-62B3-B8EA-20B3C0BB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180" y="1922524"/>
            <a:ext cx="6452627" cy="44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0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57BF0-5067-B39E-F9AE-64C8DFFD6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822E9-3480-CE4D-BF19-B5C9A300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85" y="1872986"/>
            <a:ext cx="18287997" cy="9139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dirty="0"/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  <a:highlight>
                  <a:srgbClr val="4B0D7A"/>
                </a:highlight>
              </a:rPr>
              <a:t>Un complexe adapté : La Manoque, Tonneins</a:t>
            </a: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b="1" u="sng" dirty="0">
                <a:solidFill>
                  <a:srgbClr val="4B0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Salle La Diligente</a:t>
            </a:r>
            <a:r>
              <a:rPr lang="fr-FR" dirty="0">
                <a:solidFill>
                  <a:srgbClr val="4B0D7A"/>
                </a:solidFill>
              </a:rPr>
              <a:t> </a:t>
            </a:r>
            <a:r>
              <a:rPr lang="fr-FR" dirty="0"/>
              <a:t>: une salle de spectacle pouvant être configurée en mode d’accueil du Forum</a:t>
            </a:r>
          </a:p>
          <a:p>
            <a:r>
              <a:rPr lang="fr-FR" b="1" u="sng" dirty="0">
                <a:solidFill>
                  <a:srgbClr val="4B0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théâtre de Verdure</a:t>
            </a:r>
            <a:r>
              <a:rPr lang="fr-FR" dirty="0">
                <a:solidFill>
                  <a:srgbClr val="4B0D7A"/>
                </a:solidFill>
              </a:rPr>
              <a:t> </a:t>
            </a:r>
            <a:r>
              <a:rPr lang="fr-FR" dirty="0"/>
              <a:t>: un lieu extérieur pour le temps du repas et des animations connexes</a:t>
            </a:r>
          </a:p>
          <a:p>
            <a:r>
              <a:rPr lang="fr-FR" b="1" u="sng" dirty="0">
                <a:solidFill>
                  <a:srgbClr val="4B0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Salle La Mâte</a:t>
            </a:r>
            <a:r>
              <a:rPr lang="fr-FR" b="1" dirty="0">
                <a:solidFill>
                  <a:srgbClr val="4B0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dirty="0">
                <a:solidFill>
                  <a:srgbClr val="4B0D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435 m2, attenant à La Diligente</a:t>
            </a:r>
            <a:endParaRPr lang="fr-FR" dirty="0">
              <a:solidFill>
                <a:srgbClr val="4B0D7A"/>
              </a:solidFill>
            </a:endParaRPr>
          </a:p>
          <a:p>
            <a:pPr marL="0" indent="0">
              <a:buNone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0E8D7A1-92E6-DED1-3A54-A474418ABBC7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8584447-BCDD-18BC-438B-2BA12FFB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2EAB8D6E-028F-83B1-96F3-95E08DD999D1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7223277A-6F1A-FCC5-34B8-42A53D0E965E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22BF14F-3917-59D7-DB80-156EF1A3AF16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F8B17-1416-4CB9-42C8-6CF520772E93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Prévisions Forum des métiers 2026</a:t>
            </a:r>
          </a:p>
        </p:txBody>
      </p:sp>
      <p:pic>
        <p:nvPicPr>
          <p:cNvPr id="13" name="Image 12" descr="Une image contenant arbre, plein air, ciel, plante&#10;&#10;Le contenu généré par l’IA peut être incorrect.">
            <a:extLst>
              <a:ext uri="{FF2B5EF4-FFF2-40B4-BE49-F238E27FC236}">
                <a16:creationId xmlns:a16="http://schemas.microsoft.com/office/drawing/2014/main" id="{72B7F6B3-ABE7-AF53-1B78-1EDDBEF2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92" y="7024616"/>
            <a:ext cx="5154697" cy="28958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E2BA51-87E3-9137-60BD-207EC8713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024617"/>
            <a:ext cx="5297707" cy="2895897"/>
          </a:xfrm>
          <a:prstGeom prst="rect">
            <a:avLst/>
          </a:prstGeom>
        </p:spPr>
      </p:pic>
      <p:pic>
        <p:nvPicPr>
          <p:cNvPr id="17" name="Image 16" descr="Une image contenant habits, personne, jeans, chaussures&#10;&#10;Le contenu généré par l’IA peut être incorrect.">
            <a:extLst>
              <a:ext uri="{FF2B5EF4-FFF2-40B4-BE49-F238E27FC236}">
                <a16:creationId xmlns:a16="http://schemas.microsoft.com/office/drawing/2014/main" id="{0CE371D3-ABEF-D0CF-099A-CFB884FD5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9"/>
          <a:stretch>
            <a:fillRect/>
          </a:stretch>
        </p:blipFill>
        <p:spPr>
          <a:xfrm>
            <a:off x="10880574" y="5930326"/>
            <a:ext cx="3976827" cy="40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783B9-491F-C126-7C94-EFBA0ED1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BE88486-23CC-B569-CACE-50C15EFE7755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6C3AA6E-51E2-5262-83FE-150DC021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1B82318-FA75-2EFB-2E81-550839DAED67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EB75C6A-2C54-47F1-52D7-7349E091C73B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09479A8-F6E0-1725-EDE8-C0F6A4F937E6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458ACF5-971B-ABB6-DD58-F5B6DECEF5F5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Prévisions Forum des métiers 2026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C758E0-63BF-C961-F20B-EB6AF675BBE8}"/>
              </a:ext>
            </a:extLst>
          </p:cNvPr>
          <p:cNvSpPr txBox="1"/>
          <p:nvPr/>
        </p:nvSpPr>
        <p:spPr>
          <a:xfrm>
            <a:off x="1569956" y="2280570"/>
            <a:ext cx="1234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chemeClr val="bg1"/>
                </a:solidFill>
                <a:highlight>
                  <a:srgbClr val="4B0D7A"/>
                </a:highlight>
              </a:rPr>
              <a:t>ESPACES DEDIES POUR FAIRE VIVRE LE FORUM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7F95F0-4074-8983-1F9E-0A2873C91C3A}"/>
              </a:ext>
            </a:extLst>
          </p:cNvPr>
          <p:cNvSpPr txBox="1"/>
          <p:nvPr/>
        </p:nvSpPr>
        <p:spPr>
          <a:xfrm>
            <a:off x="1447800" y="3314700"/>
            <a:ext cx="1610178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Employeurs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(sous forme de stands pour une rencontre directe) : métiers du social, du médico-social, de l’aide à domicile, de la santé + métiers « Fonctions Supports » 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Formation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: lycées professionnels publics et privés, réseau MFR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« conseil, orientation et reconversion »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: France Travail, Missions Locales, Cap Emploi, ERIP, Etat, OPCO, Conseil en Evolution Professionnelle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« Immersion »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(Escape Game - Approche expérientielle immersive - Expériences Sociales - Casque Virtuel - Atelier à l’aveugle - Musique -Théâtre - Match d’Impro) </a:t>
            </a: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D9CF4-28EB-7297-1A67-B31475676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CC0FA5E-C555-17D2-FD87-C9EC848FE633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7123B7D-27AF-3BD4-28CD-D5E66E6D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7B614D2-2267-98F7-5768-F21F0E1DB386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4593A385-8047-EA1D-81A0-9839BDE65803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BF786684-2F56-E191-FF05-A707BEDCCF5E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64902-2FFF-2CDD-68EA-357F1100D416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Prévisions Forum des métiers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D14EA9-4947-1520-0EC7-400E045244B8}"/>
              </a:ext>
            </a:extLst>
          </p:cNvPr>
          <p:cNvSpPr txBox="1"/>
          <p:nvPr/>
        </p:nvSpPr>
        <p:spPr>
          <a:xfrm>
            <a:off x="1569956" y="2280570"/>
            <a:ext cx="1234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chemeClr val="bg1"/>
                </a:solidFill>
                <a:highlight>
                  <a:srgbClr val="4B0D7A"/>
                </a:highlight>
              </a:rPr>
              <a:t>ESPACES DEDIES POUR FAIRE VIVRE LE FORUM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1E19B4-3E2B-119C-D4BA-EE8AFE9E121E}"/>
              </a:ext>
            </a:extLst>
          </p:cNvPr>
          <p:cNvSpPr txBox="1"/>
          <p:nvPr/>
        </p:nvSpPr>
        <p:spPr>
          <a:xfrm>
            <a:off x="762000" y="3478816"/>
            <a:ext cx="16535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« Café et Gourmandises »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: (accueil café, gourmandises, rafraichissements) : animé par des Groupes d’Entraide Mutuelle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« Shopping et Saveurs d’ici »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(extérieur) : « produits » proposés par des personnes accompagnées issues des établissements.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Repas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: à caler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Mur de l’Emploi 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valorisant l’ensemble des offres transmises par les employeurs.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endParaRPr lang="fr-FR" sz="3200" dirty="0">
              <a:solidFill>
                <a:srgbClr val="4B0D7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3200" b="1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Espace animation et culture : </a:t>
            </a:r>
            <a:r>
              <a:rPr lang="fr-FR" sz="3200" b="0" i="0" dirty="0">
                <a:solidFill>
                  <a:srgbClr val="4B0D7A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Musique, théâtre...</a:t>
            </a:r>
            <a:endParaRPr lang="fr-FR" sz="3200" dirty="0">
              <a:solidFill>
                <a:srgbClr val="4B0D7A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1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577AE-E16E-7094-3129-F977DE23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96159D5A-E8FB-F2A5-0D56-76CF988ED1CD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4776EC4-55EE-0FFB-8DB4-4114AD7C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620433E-65C1-0AC1-4E58-78368996528F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6014E2A-D3AC-4F00-613D-3C5947C26D01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254F2CBF-8188-F1AD-FF0C-A5F07A4BCCD1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78114-1F69-3F80-1FEA-BB54B56601F8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Prévisions Forum des métiers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B91B08-F9BD-8024-96A7-08C23B1E40C9}"/>
              </a:ext>
            </a:extLst>
          </p:cNvPr>
          <p:cNvSpPr txBox="1"/>
          <p:nvPr/>
        </p:nvSpPr>
        <p:spPr>
          <a:xfrm>
            <a:off x="1676400" y="1796731"/>
            <a:ext cx="12344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FFFFFF"/>
                </a:solidFill>
                <a:highlight>
                  <a:srgbClr val="4B0D7A"/>
                </a:highlight>
              </a:rPr>
              <a:t>Créer les conditions de réussite du Forum</a:t>
            </a:r>
            <a:endParaRPr lang="fr-FR" sz="4400" b="1" dirty="0">
              <a:highlight>
                <a:srgbClr val="4B0D7A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885F8F-648D-0C05-C799-D43F43A02470}"/>
              </a:ext>
            </a:extLst>
          </p:cNvPr>
          <p:cNvSpPr txBox="1"/>
          <p:nvPr/>
        </p:nvSpPr>
        <p:spPr>
          <a:xfrm>
            <a:off x="957491" y="5665028"/>
            <a:ext cx="173305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endParaRPr lang="fr-FR" dirty="0">
              <a:solidFill>
                <a:srgbClr val="731D82"/>
              </a:solidFill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endParaRPr lang="fr-FR" sz="2800" dirty="0">
              <a:effectLst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Une conception ADES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flyer à 30 000 exemplaires, en partenariat avec le journal Sud-Ouest </a:t>
            </a:r>
          </a:p>
          <a:p>
            <a:pPr algn="l" rtl="0"/>
            <a:r>
              <a:rPr lang="fr-FR" sz="2800" dirty="0">
                <a:solidFill>
                  <a:srgbClr val="731D8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</a:t>
            </a:r>
            <a:r>
              <a:rPr lang="fr-FR" sz="26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(15 000 exemplaires diffusés via 132 points stratégiques + 15 000 eu sein du magazine </a:t>
            </a:r>
            <a:r>
              <a:rPr lang="fr-FR" sz="2600" i="0" dirty="0" err="1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Diverto</a:t>
            </a:r>
            <a:r>
              <a:rPr lang="fr-FR" sz="26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Encarts Presse : Le Républicain, Sud-Ouest, La Dépêche, Le Petit Bleu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Partenariat spécifique ARL Aquitaine et les radios locales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Réseaux sociaux « événementiel »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Présence d’une journaliste spécialisée le jour J (ASH / média social)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731D8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Invitation France 3 Région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04111E-AD95-ECF0-0CC4-A18361BC3A31}"/>
              </a:ext>
            </a:extLst>
          </p:cNvPr>
          <p:cNvSpPr txBox="1"/>
          <p:nvPr/>
        </p:nvSpPr>
        <p:spPr>
          <a:xfrm>
            <a:off x="957491" y="2659791"/>
            <a:ext cx="16992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Mobilisation des élèves des établissements (Lycées professionnels, centre de formation,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MFR) présents sur le Forum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Mobilisation des établissements scolaires du territoire 47 et 33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Mobilisation des publics accompagnés par </a:t>
            </a:r>
            <a:r>
              <a:rPr lang="fr-FR" sz="2800" dirty="0">
                <a:solidFill>
                  <a:srgbClr val="731D8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France Travail</a:t>
            </a: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Missions Locales, CAP Emploi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Mobilisation de publics en reconversion, parents, </a:t>
            </a:r>
            <a:r>
              <a:rPr lang="fr-FR" sz="2800" i="0" dirty="0" err="1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Parcoursup</a:t>
            </a: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..</a:t>
            </a:r>
            <a:endParaRPr lang="fr-FR" sz="280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fr-FR" sz="2800" i="0" dirty="0">
                <a:solidFill>
                  <a:srgbClr val="731D8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Une communication structurée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5FCF88-72D6-FD06-1048-349767B09A9A}"/>
              </a:ext>
            </a:extLst>
          </p:cNvPr>
          <p:cNvSpPr txBox="1"/>
          <p:nvPr/>
        </p:nvSpPr>
        <p:spPr>
          <a:xfrm>
            <a:off x="1666875" y="5665028"/>
            <a:ext cx="121253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00" b="1" dirty="0">
                <a:solidFill>
                  <a:srgbClr val="FFFFFF"/>
                </a:solidFill>
                <a:highlight>
                  <a:srgbClr val="4B0D7A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Zoom communication Forum </a:t>
            </a:r>
            <a:endParaRPr lang="fr-FR" sz="3800" b="1" dirty="0">
              <a:highlight>
                <a:srgbClr val="4B0D7A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1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1DFD7-6471-0A0C-AFB7-4012D11E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DFC3C50-0171-9866-1C3B-AA026086C557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9451F12-C3C9-5D51-A011-860DDD2A2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350" y="119269"/>
            <a:ext cx="7103300" cy="100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5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EF611C-45BB-8B9D-F283-AE607822522D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3A31BB3-A8FB-39F7-99EA-720A18BAE518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CB85B2-01D0-F69B-F54C-17C2C45EAE98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4B5A335A-D491-4277-9034-1F22AE670E94}"/>
              </a:ext>
            </a:extLst>
          </p:cNvPr>
          <p:cNvGrpSpPr/>
          <p:nvPr/>
        </p:nvGrpSpPr>
        <p:grpSpPr>
          <a:xfrm>
            <a:off x="-488345" y="193812"/>
            <a:ext cx="19264690" cy="1291036"/>
            <a:chOff x="0" y="0"/>
            <a:chExt cx="5073828" cy="34002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51E7177-10E4-E899-8901-1B3F79C83A4D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8E9044C9-E288-C6CD-AFCB-38C738CED0BC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09974ABB-CA37-CA63-A2C9-B06C70C7D158}"/>
              </a:ext>
            </a:extLst>
          </p:cNvPr>
          <p:cNvSpPr txBox="1"/>
          <p:nvPr/>
        </p:nvSpPr>
        <p:spPr>
          <a:xfrm>
            <a:off x="3657600" y="79985"/>
            <a:ext cx="11361528" cy="1134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78"/>
              </a:lnSpc>
            </a:pP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Rappel genèse Forum des métiers</a:t>
            </a:r>
            <a:endParaRPr lang="en-US" sz="4800" dirty="0">
              <a:solidFill>
                <a:srgbClr val="4B0D7A"/>
              </a:solidFill>
              <a:latin typeface="Fredoka" panose="020B0604020202020204" charset="0"/>
              <a:ea typeface="Fredoka"/>
              <a:cs typeface="Fredoka"/>
              <a:sym typeface="Fredok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64" y="1304567"/>
            <a:ext cx="15697200" cy="4448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b="1" dirty="0"/>
          </a:p>
          <a:p>
            <a:pPr marL="0" indent="0">
              <a:buNone/>
            </a:pPr>
            <a:endParaRPr lang="fr-FR" sz="4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Un Collectif d’employeurs du secteur social et médico-social à l’initiative de la démarche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Une volonté d’ouverture des secteurs visés : social, médico-social, santé et aide à domicile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7B8BD14C-770A-66F8-DCC9-FFEFF9106C38}"/>
              </a:ext>
            </a:extLst>
          </p:cNvPr>
          <p:cNvGrpSpPr/>
          <p:nvPr/>
        </p:nvGrpSpPr>
        <p:grpSpPr>
          <a:xfrm>
            <a:off x="5300588" y="7319866"/>
            <a:ext cx="7806636" cy="2286000"/>
            <a:chOff x="0" y="0"/>
            <a:chExt cx="5073828" cy="340026"/>
          </a:xfrm>
          <a:solidFill>
            <a:srgbClr val="4B0D7A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6863034-B662-D0D7-980A-61ACB5DA6159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8E725C2-BF88-1E88-FEAF-8C27D4F0160E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8E430B5A-0FD0-3780-97BE-13C2ED024E34}"/>
              </a:ext>
            </a:extLst>
          </p:cNvPr>
          <p:cNvSpPr txBox="1"/>
          <p:nvPr/>
        </p:nvSpPr>
        <p:spPr>
          <a:xfrm>
            <a:off x="5715000" y="7485926"/>
            <a:ext cx="962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fr-FR" sz="4800" b="1" dirty="0">
                <a:solidFill>
                  <a:schemeClr val="bg1"/>
                </a:solidFill>
                <a:latin typeface="Fredoka" panose="020B0604020202020204" charset="0"/>
              </a:rPr>
              <a:t>2022 : 1 392 visiteurs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fr-FR" sz="4800" b="1" dirty="0">
                <a:solidFill>
                  <a:schemeClr val="bg1"/>
                </a:solidFill>
                <a:latin typeface="Fredoka" panose="020B0604020202020204" charset="0"/>
              </a:rPr>
              <a:t>2024 : 1 972 visiteurs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C8C294-1605-B1A5-3DF3-2895E01E3F8C}"/>
              </a:ext>
            </a:extLst>
          </p:cNvPr>
          <p:cNvSpPr txBox="1"/>
          <p:nvPr/>
        </p:nvSpPr>
        <p:spPr>
          <a:xfrm>
            <a:off x="4330700" y="6169840"/>
            <a:ext cx="962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4000" b="1" dirty="0">
                <a:solidFill>
                  <a:srgbClr val="FF4AB9"/>
                </a:solidFill>
                <a:latin typeface="Fredoka" panose="020B0604020202020204" charset="0"/>
              </a:rPr>
              <a:t>DEUX ÉDITIONS DU FORUM </a:t>
            </a:r>
          </a:p>
        </p:txBody>
      </p:sp>
    </p:spTree>
    <p:extLst>
      <p:ext uri="{BB962C8B-B14F-4D97-AF65-F5344CB8AC3E}">
        <p14:creationId xmlns:p14="http://schemas.microsoft.com/office/powerpoint/2010/main" val="3057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E225C-0714-FC8D-A870-5557CACF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3315FBCD-E581-C9F2-D21C-F6ED7E063D49}"/>
              </a:ext>
            </a:extLst>
          </p:cNvPr>
          <p:cNvGrpSpPr/>
          <p:nvPr/>
        </p:nvGrpSpPr>
        <p:grpSpPr>
          <a:xfrm>
            <a:off x="1371600" y="6856344"/>
            <a:ext cx="15849601" cy="720589"/>
            <a:chOff x="0" y="0"/>
            <a:chExt cx="5073828" cy="340026"/>
          </a:xfrm>
          <a:solidFill>
            <a:srgbClr val="4B0D7A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CB8FF42-AF5E-5488-647A-231352789792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4D14B48-D00C-27E3-0EFA-804B6F775D6A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2" name="Group 5">
            <a:extLst>
              <a:ext uri="{FF2B5EF4-FFF2-40B4-BE49-F238E27FC236}">
                <a16:creationId xmlns:a16="http://schemas.microsoft.com/office/drawing/2014/main" id="{3C2D89AD-3027-B17C-30D5-0B306701F59B}"/>
              </a:ext>
            </a:extLst>
          </p:cNvPr>
          <p:cNvGrpSpPr/>
          <p:nvPr/>
        </p:nvGrpSpPr>
        <p:grpSpPr>
          <a:xfrm>
            <a:off x="1219199" y="2628900"/>
            <a:ext cx="15849601" cy="720589"/>
            <a:chOff x="0" y="0"/>
            <a:chExt cx="5073828" cy="340026"/>
          </a:xfrm>
          <a:solidFill>
            <a:srgbClr val="4B0D7A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9E60A21-C8B4-FB9E-DD0F-4CBC94413767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8DC48D78-067C-3E8C-0D85-7AF770DDD42A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2CB401-5E03-D6F0-42FC-597A0245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935778"/>
            <a:ext cx="16090233" cy="907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fr-FR" sz="40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partir de 2024, le Forum a été co-financé par</a:t>
            </a:r>
            <a:endParaRPr lang="fr-FR" sz="4000" b="1" dirty="0">
              <a:solidFill>
                <a:srgbClr val="4B0D7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38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La CNSA (Caisse Nationale de Solidarité pour l’Autonomie)</a:t>
            </a:r>
          </a:p>
          <a:p>
            <a:r>
              <a:rPr lang="fr-FR" sz="38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Le Conseil Départemental de Lot et Garonne</a:t>
            </a:r>
          </a:p>
          <a:p>
            <a:r>
              <a:rPr lang="fr-FR" sz="38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La CARSAT Aquitaine</a:t>
            </a:r>
          </a:p>
          <a:p>
            <a:r>
              <a:rPr lang="fr-FR" sz="38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La MSA</a:t>
            </a:r>
          </a:p>
          <a:p>
            <a:pPr marL="0" indent="0">
              <a:buNone/>
            </a:pPr>
            <a:endParaRPr lang="fr-FR" sz="3800" b="1" dirty="0">
              <a:solidFill>
                <a:srgbClr val="4B0D7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fr-FR" sz="40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co-financement sur 3 ans :</a:t>
            </a:r>
          </a:p>
          <a:p>
            <a:pPr marL="0" indent="0">
              <a:buNone/>
            </a:pPr>
            <a:r>
              <a:rPr lang="fr-FR" sz="4000" b="1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40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 : Forum des métiers</a:t>
            </a:r>
          </a:p>
          <a:p>
            <a:pPr marL="0" indent="0">
              <a:buNone/>
            </a:pPr>
            <a:r>
              <a:rPr lang="fr-FR" sz="40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2025 : Semaine des métiers de l’autonomie</a:t>
            </a:r>
          </a:p>
          <a:p>
            <a:pPr marL="0" indent="0">
              <a:buNone/>
            </a:pPr>
            <a:r>
              <a:rPr lang="fr-FR" sz="4000" b="1" dirty="0">
                <a:solidFill>
                  <a:srgbClr val="4B0D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2026 : Forum des métiers</a:t>
            </a:r>
          </a:p>
          <a:p>
            <a:pPr marL="0" indent="0">
              <a:buNone/>
            </a:pP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918054-9BF7-4382-841C-B6B7428343B7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95A62F7D-78AE-68E6-AA54-C33167704FEF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803A8E0F-9ED6-ECD6-B8E0-C16003134BD9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68A56A6A-C180-D10F-1541-BE6249EE1746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4525E4FE-F29D-F071-E097-F9C42A4B2066}"/>
              </a:ext>
            </a:extLst>
          </p:cNvPr>
          <p:cNvGrpSpPr/>
          <p:nvPr/>
        </p:nvGrpSpPr>
        <p:grpSpPr>
          <a:xfrm>
            <a:off x="-488345" y="276638"/>
            <a:ext cx="19264690" cy="1291036"/>
            <a:chOff x="0" y="0"/>
            <a:chExt cx="5073828" cy="340026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710A812-B86F-708A-1607-37E9CF98154E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8721CFD7-C495-A2B9-F102-46021E201FDE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DF8CD28D-DC4E-9E6B-A7E4-DF0B251DBFCF}"/>
              </a:ext>
            </a:extLst>
          </p:cNvPr>
          <p:cNvSpPr txBox="1"/>
          <p:nvPr/>
        </p:nvSpPr>
        <p:spPr>
          <a:xfrm>
            <a:off x="3657600" y="79985"/>
            <a:ext cx="11361528" cy="1134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78"/>
              </a:lnSpc>
            </a:pP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Rappel genèse Forum des métiers</a:t>
            </a:r>
            <a:endParaRPr lang="en-US" sz="4800" dirty="0">
              <a:solidFill>
                <a:srgbClr val="4B0D7A"/>
              </a:solidFill>
              <a:latin typeface="Fredoka" panose="020B0604020202020204" charset="0"/>
              <a:ea typeface="Fredoka"/>
              <a:cs typeface="Fredoka"/>
              <a:sym typeface="Fredoka"/>
            </a:endParaRPr>
          </a:p>
        </p:txBody>
      </p:sp>
    </p:spTree>
    <p:extLst>
      <p:ext uri="{BB962C8B-B14F-4D97-AF65-F5344CB8AC3E}">
        <p14:creationId xmlns:p14="http://schemas.microsoft.com/office/powerpoint/2010/main" val="207283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D7E73E2-7643-1692-C94A-5DF946F46D8D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0128E6E4-1A56-766D-5363-797F7B3C7384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927FC937-11A6-0F30-2FA7-6C5515C0544F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9F55A87C-09B6-DEF7-BDBA-C9F07609A66E}"/>
              </a:ext>
            </a:extLst>
          </p:cNvPr>
          <p:cNvGrpSpPr/>
          <p:nvPr/>
        </p:nvGrpSpPr>
        <p:grpSpPr>
          <a:xfrm>
            <a:off x="-488345" y="276638"/>
            <a:ext cx="19264690" cy="1291036"/>
            <a:chOff x="0" y="0"/>
            <a:chExt cx="5073828" cy="340026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979DE11-64E0-A334-0FB7-18B53D42DECA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F93EA7B9-FE62-5BB6-00B4-DCB987B07E92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28900"/>
            <a:ext cx="15544800" cy="9687758"/>
          </a:xfrm>
        </p:spPr>
        <p:txBody>
          <a:bodyPr>
            <a:normAutofit/>
          </a:bodyPr>
          <a:lstStyle/>
          <a:p>
            <a:r>
              <a:rPr lang="fr-FR" sz="3900" b="1" dirty="0">
                <a:highlight>
                  <a:srgbClr val="95FF90"/>
                </a:highlight>
              </a:rPr>
              <a:t>103 stands</a:t>
            </a:r>
            <a:r>
              <a:rPr lang="fr-FR" sz="3900" b="1" dirty="0"/>
              <a:t>, 80 employeurs présents</a:t>
            </a:r>
          </a:p>
          <a:p>
            <a:endParaRPr lang="fr-FR" sz="3900" b="1" dirty="0"/>
          </a:p>
          <a:p>
            <a:r>
              <a:rPr lang="fr-FR" sz="3900" b="1" dirty="0"/>
              <a:t>Une représentation de partenaires qui n’ont pas forcément l’habitude de « se retrouver », un collectif très ouvert</a:t>
            </a:r>
          </a:p>
          <a:p>
            <a:endParaRPr lang="fr-FR" sz="3900" b="1" dirty="0"/>
          </a:p>
          <a:p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1 972 visiteurs comptabilisés</a:t>
            </a: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incluant 680 jeunes scolarisés (filière professionnelle « service aux personnes et lycées généraux), 12 bus mobilisés</a:t>
            </a:r>
          </a:p>
          <a:p>
            <a:endParaRPr lang="fr-FR" sz="3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« Mur de l’Emploi » </a:t>
            </a: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valorisant 208 offres directes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704680C-16C6-79A5-B8A3-2E7F06894459}"/>
              </a:ext>
            </a:extLst>
          </p:cNvPr>
          <p:cNvSpPr txBox="1"/>
          <p:nvPr/>
        </p:nvSpPr>
        <p:spPr>
          <a:xfrm>
            <a:off x="3276600" y="506657"/>
            <a:ext cx="13777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Eléments clés Forum des métiers 2024</a:t>
            </a:r>
            <a:endParaRPr lang="fr-FR" sz="4800" b="1" dirty="0">
              <a:solidFill>
                <a:srgbClr val="4B0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1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028DBC69-C127-90F8-77EC-5C273FC5F179}"/>
              </a:ext>
            </a:extLst>
          </p:cNvPr>
          <p:cNvGrpSpPr/>
          <p:nvPr/>
        </p:nvGrpSpPr>
        <p:grpSpPr>
          <a:xfrm rot="-142643">
            <a:off x="549794" y="955893"/>
            <a:ext cx="17469626" cy="1152954"/>
            <a:chOff x="0" y="0"/>
            <a:chExt cx="4601054" cy="303659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26851AB5-2509-D306-CC6F-2F622C8B7324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6B422CB0-DFA0-30A0-4C6E-CD95FC3B7D25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7CB92F9A-1750-72ED-875A-2C2CBF307D17}"/>
              </a:ext>
            </a:extLst>
          </p:cNvPr>
          <p:cNvGrpSpPr/>
          <p:nvPr/>
        </p:nvGrpSpPr>
        <p:grpSpPr>
          <a:xfrm>
            <a:off x="-206624" y="455975"/>
            <a:ext cx="19264690" cy="1648382"/>
            <a:chOff x="0" y="0"/>
            <a:chExt cx="5073828" cy="340026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593101E-944C-1DF0-FAB5-FEEBE04EDC1D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solidFill>
              <a:srgbClr val="95FF90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BA5493AC-C2A4-9352-BEB4-F78180B7C4E0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CE8149-3588-08AD-59D1-5AB03EC673CC}"/>
              </a:ext>
            </a:extLst>
          </p:cNvPr>
          <p:cNvGrpSpPr/>
          <p:nvPr/>
        </p:nvGrpSpPr>
        <p:grpSpPr>
          <a:xfrm>
            <a:off x="1371600" y="6140723"/>
            <a:ext cx="15849601" cy="720589"/>
            <a:chOff x="0" y="0"/>
            <a:chExt cx="5073828" cy="340026"/>
          </a:xfrm>
          <a:solidFill>
            <a:srgbClr val="4B0D7A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7EEAE09-00C4-19AB-B84F-BFBE2772B2E7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5B3C376C-E3BC-21EE-4DB6-077F89DBF82E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grpSp>
        <p:nvGrpSpPr>
          <p:cNvPr id="2" name="Group 5">
            <a:extLst>
              <a:ext uri="{FF2B5EF4-FFF2-40B4-BE49-F238E27FC236}">
                <a16:creationId xmlns:a16="http://schemas.microsoft.com/office/drawing/2014/main" id="{C22DF300-5553-38F4-88CD-2FAC4B4A2462}"/>
              </a:ext>
            </a:extLst>
          </p:cNvPr>
          <p:cNvGrpSpPr/>
          <p:nvPr/>
        </p:nvGrpSpPr>
        <p:grpSpPr>
          <a:xfrm>
            <a:off x="1219200" y="2705100"/>
            <a:ext cx="15849601" cy="720589"/>
            <a:chOff x="0" y="0"/>
            <a:chExt cx="5073828" cy="340026"/>
          </a:xfrm>
          <a:solidFill>
            <a:srgbClr val="4B0D7A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17FF0E-6620-3AD8-4A2C-D4A6E7AA280A}"/>
                </a:ext>
              </a:extLst>
            </p:cNvPr>
            <p:cNvSpPr/>
            <p:nvPr/>
          </p:nvSpPr>
          <p:spPr>
            <a:xfrm>
              <a:off x="0" y="0"/>
              <a:ext cx="5073828" cy="340026"/>
            </a:xfrm>
            <a:custGeom>
              <a:avLst/>
              <a:gdLst/>
              <a:ahLst/>
              <a:cxnLst/>
              <a:rect l="l" t="t" r="r" b="b"/>
              <a:pathLst>
                <a:path w="5073828" h="340026">
                  <a:moveTo>
                    <a:pt x="0" y="0"/>
                  </a:moveTo>
                  <a:lnTo>
                    <a:pt x="5073828" y="0"/>
                  </a:lnTo>
                  <a:lnTo>
                    <a:pt x="5073828" y="340026"/>
                  </a:lnTo>
                  <a:lnTo>
                    <a:pt x="0" y="3400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D18C6E35-6C7A-E861-4A27-620049D697C7}"/>
                </a:ext>
              </a:extLst>
            </p:cNvPr>
            <p:cNvSpPr txBox="1"/>
            <p:nvPr/>
          </p:nvSpPr>
          <p:spPr>
            <a:xfrm>
              <a:off x="0" y="-57150"/>
              <a:ext cx="5073828" cy="39717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82994"/>
            <a:ext cx="16611600" cy="9687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500" b="1" dirty="0"/>
          </a:p>
          <a:p>
            <a:r>
              <a:rPr lang="fr-FR" sz="3900" b="1" dirty="0">
                <a:solidFill>
                  <a:schemeClr val="bg1"/>
                </a:solidFill>
              </a:rPr>
              <a:t>720 questionnaires récoltés par les étudiants de l’ADES, </a:t>
            </a:r>
          </a:p>
          <a:p>
            <a:endParaRPr lang="fr-FR" sz="3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900" b="1" dirty="0"/>
              <a:t> dont </a:t>
            </a:r>
            <a:r>
              <a:rPr lang="fr-FR" sz="3900" b="1" dirty="0">
                <a:highlight>
                  <a:srgbClr val="95FF90"/>
                </a:highlight>
              </a:rPr>
              <a:t>678 exploitables </a:t>
            </a:r>
            <a:r>
              <a:rPr lang="fr-FR" sz="3900" b="1" dirty="0"/>
              <a:t>(questionnaires non transmis aux lycéens venus en bus)</a:t>
            </a:r>
          </a:p>
          <a:p>
            <a:pPr marL="0" indent="0">
              <a:buNone/>
            </a:pPr>
            <a:endParaRPr lang="fr-FR" sz="3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sz="3900" b="1" dirty="0">
                <a:solidFill>
                  <a:schemeClr val="bg1"/>
                </a:solidFill>
              </a:rPr>
              <a:t>Statut des visiteurs : </a:t>
            </a:r>
          </a:p>
          <a:p>
            <a:pPr marL="0" indent="0">
              <a:buNone/>
            </a:pP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- 58 % de demandeurs d’emploi </a:t>
            </a:r>
          </a:p>
          <a:p>
            <a:pPr marL="0" indent="0">
              <a:buNone/>
            </a:pP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- 26 % de salariés en projet de reconversion</a:t>
            </a:r>
          </a:p>
          <a:p>
            <a:pPr marL="0" indent="0">
              <a:buNone/>
            </a:pP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- 14 % d’étudiants ou en formation professionnelle</a:t>
            </a:r>
          </a:p>
          <a:p>
            <a:pPr marL="0" indent="0">
              <a:buNone/>
            </a:pPr>
            <a:r>
              <a:rPr lang="fr-FR" sz="3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-  2 % « autres »</a:t>
            </a:r>
          </a:p>
          <a:p>
            <a:pPr marL="0" indent="0">
              <a:buNone/>
            </a:pPr>
            <a:r>
              <a:rPr lang="fr-FR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CD3665-DA52-81D3-F80C-B39F141CB3E3}"/>
              </a:ext>
            </a:extLst>
          </p:cNvPr>
          <p:cNvSpPr txBox="1"/>
          <p:nvPr/>
        </p:nvSpPr>
        <p:spPr>
          <a:xfrm>
            <a:off x="2438400" y="455975"/>
            <a:ext cx="1417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Synthèse Bilan Forum des métiers 2024 : retour des visiteurs</a:t>
            </a:r>
            <a:endParaRPr lang="fr-FR" sz="4800" dirty="0">
              <a:solidFill>
                <a:srgbClr val="4B0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3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E392927-D7A9-4CF4-50C8-831C40C0028C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BD5AD6B-5AFA-010D-38C4-466DEF13485D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BE528-FD2D-0BAF-CEC7-708A186957E8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97" y="832156"/>
            <a:ext cx="17839803" cy="9687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4800" dirty="0"/>
          </a:p>
          <a:p>
            <a:pPr marL="0" indent="0">
              <a:buNone/>
            </a:pPr>
            <a:endParaRPr lang="fr-FR" sz="4500" b="1" dirty="0"/>
          </a:p>
          <a:p>
            <a:pPr marL="0" indent="0">
              <a:buNone/>
            </a:pPr>
            <a:r>
              <a:rPr lang="fr-FR" sz="3600" b="1" dirty="0">
                <a:solidFill>
                  <a:schemeClr val="bg1"/>
                </a:solidFill>
                <a:highlight>
                  <a:srgbClr val="4B0D7A"/>
                </a:highlight>
              </a:rPr>
              <a:t>  Zone Géographique :  </a:t>
            </a:r>
          </a:p>
          <a:p>
            <a:pPr marL="0" indent="0">
              <a:buNone/>
            </a:pPr>
            <a:endParaRPr lang="fr-FR" sz="3600" b="1" dirty="0">
              <a:highlight>
                <a:srgbClr val="FFFF00"/>
              </a:highlight>
            </a:endParaRP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Territoire Moyenne Garonne : </a:t>
            </a:r>
            <a:r>
              <a:rPr lang="fr-FR" sz="3600" b="1" dirty="0">
                <a:solidFill>
                  <a:schemeClr val="bg1"/>
                </a:solidFill>
                <a:highlight>
                  <a:srgbClr val="FF4AB9"/>
                </a:highlight>
              </a:rPr>
              <a:t>39 %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Agenais / Néracais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25 %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Villeneuvois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14 %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Gironde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18 %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Autres départements (Dordogne, Gers, Lot, Tarn et Garonne, Landes)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4 %</a:t>
            </a: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6B901-1D41-D500-C55D-C7C940368CDD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Bilan 2024 Forum des métiers : retour des visiteurs</a:t>
            </a:r>
          </a:p>
        </p:txBody>
      </p:sp>
    </p:spTree>
    <p:extLst>
      <p:ext uri="{BB962C8B-B14F-4D97-AF65-F5344CB8AC3E}">
        <p14:creationId xmlns:p14="http://schemas.microsoft.com/office/powerpoint/2010/main" val="419758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431234"/>
            <a:ext cx="12954000" cy="88557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r>
              <a:rPr lang="fr-FR" sz="3600" b="1" dirty="0">
                <a:solidFill>
                  <a:schemeClr val="bg1"/>
                </a:solidFill>
                <a:highlight>
                  <a:srgbClr val="4B0D7A"/>
                </a:highlight>
              </a:rPr>
              <a:t>  Comment avez-vous appris l’organisation du Forum (2 choix possibles) :</a:t>
            </a:r>
          </a:p>
          <a:p>
            <a:pPr marL="0" indent="0">
              <a:buNone/>
            </a:pPr>
            <a:endParaRPr lang="fr-FR" sz="36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Réseaux sociaux : 56 %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Flyer via le Sud Ouest (TV Magazine) : 36 %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 le bouche à oreille : 25 %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Encarts publicitaires et articles de presse : 22 %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Spot Radio ARL : 25 %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Flyer via commerces / structures partenaires : 35 %</a:t>
            </a: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010DF01-FE86-2FA3-3533-E2C9C1AEFB86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B69B13D-FDC8-2B08-CC14-C54B0A5C6905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A9CBFE9E-8C5E-5F65-7E57-B8503AC90684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50D7A-55F2-ACAE-E223-8474F1EA1ABC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Bilan 2024 Forum des métiers : retour des visiteurs</a:t>
            </a:r>
          </a:p>
        </p:txBody>
      </p:sp>
    </p:spTree>
    <p:extLst>
      <p:ext uri="{BB962C8B-B14F-4D97-AF65-F5344CB8AC3E}">
        <p14:creationId xmlns:p14="http://schemas.microsoft.com/office/powerpoint/2010/main" val="19882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532" y="2421815"/>
            <a:ext cx="17084040" cy="9687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500" b="1" dirty="0"/>
          </a:p>
          <a:p>
            <a:pPr marL="0" indent="0">
              <a:buNone/>
            </a:pPr>
            <a:r>
              <a:rPr lang="fr-FR" sz="3600" b="1" dirty="0">
                <a:solidFill>
                  <a:schemeClr val="bg1"/>
                </a:solidFill>
                <a:highlight>
                  <a:srgbClr val="4B0D7A"/>
                </a:highlight>
              </a:rPr>
              <a:t>Objet de la présence au Forum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Recherche d’emploi : </a:t>
            </a:r>
            <a:r>
              <a:rPr lang="fr-FR" sz="3600" b="1" dirty="0">
                <a:solidFill>
                  <a:schemeClr val="bg1"/>
                </a:solidFill>
                <a:highlight>
                  <a:srgbClr val="FF4AB9"/>
                </a:highlight>
              </a:rPr>
              <a:t>45 %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Découverte des métiers du secteur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30 %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Projet de formation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25 %</a:t>
            </a:r>
          </a:p>
          <a:p>
            <a:pPr marL="0" indent="0">
              <a:buNone/>
            </a:pP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4B0D7A"/>
                </a:highlight>
              </a:rPr>
              <a:t> </a:t>
            </a:r>
            <a:r>
              <a:rPr lang="fr-FR" sz="3600" b="1" dirty="0">
                <a:solidFill>
                  <a:schemeClr val="bg1"/>
                </a:solidFill>
                <a:highlight>
                  <a:srgbClr val="4B0D7A"/>
                </a:highlight>
              </a:rPr>
              <a:t>Type de recherche en termes d’emploi :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Emploi de travailleur social, soignant, aide à domicile : </a:t>
            </a:r>
            <a:r>
              <a:rPr lang="fr-FR" sz="3600" b="1" dirty="0">
                <a:solidFill>
                  <a:schemeClr val="bg1"/>
                </a:solidFill>
                <a:highlight>
                  <a:srgbClr val="FF4AB9"/>
                </a:highlight>
              </a:rPr>
              <a:t>75 %</a:t>
            </a:r>
          </a:p>
          <a:p>
            <a:pPr>
              <a:buFontTx/>
              <a:buChar char="-"/>
            </a:pP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Fonction support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25 %</a:t>
            </a: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D57DAAB-FD3D-0079-4527-52A49286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22BED48B-FC8E-2E0B-308B-8FE2B1DE0F47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257091E-4614-DA89-3F33-74D72722A11E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19D2DE19-1317-0A8F-8F1E-43ADF7B34414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02434-4C6B-B31A-9E3F-E18C7BE66322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Bilan 2024 Forum des métiers : retour des visiteurs</a:t>
            </a:r>
          </a:p>
        </p:txBody>
      </p:sp>
    </p:spTree>
    <p:extLst>
      <p:ext uri="{BB962C8B-B14F-4D97-AF65-F5344CB8AC3E}">
        <p14:creationId xmlns:p14="http://schemas.microsoft.com/office/powerpoint/2010/main" val="169869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0F1F5-52FA-4510-AF54-68BB6F2F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628900"/>
            <a:ext cx="18288000" cy="96877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fr-FR" sz="4500" b="1" dirty="0">
                <a:solidFill>
                  <a:schemeClr val="bg1"/>
                </a:solidFill>
                <a:highlight>
                  <a:srgbClr val="4B0D7A"/>
                </a:highlight>
              </a:rPr>
              <a:t>« Métiers » visés (2 choix possibles) :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Travailleur social : </a:t>
            </a:r>
            <a:r>
              <a:rPr lang="fr-FR" sz="3600" b="1" dirty="0">
                <a:solidFill>
                  <a:schemeClr val="bg1"/>
                </a:solidFill>
                <a:highlight>
                  <a:srgbClr val="FF4AB9"/>
                </a:highlight>
              </a:rPr>
              <a:t>58 %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Soignant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27 %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Aide à domicile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25 %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Secrétariat / gestion administrative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95FF90"/>
                </a:highlight>
              </a:rPr>
              <a:t>22 %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Comptabilité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14 %</a:t>
            </a:r>
          </a:p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Chef de service / Direction : 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7 %</a:t>
            </a: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fr-F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2F934BF-7139-4BE7-B89E-CEA584C8874C}"/>
              </a:ext>
            </a:extLst>
          </p:cNvPr>
          <p:cNvSpPr txBox="1">
            <a:spLocks/>
          </p:cNvSpPr>
          <p:nvPr/>
        </p:nvSpPr>
        <p:spPr>
          <a:xfrm>
            <a:off x="0" y="238538"/>
            <a:ext cx="18288000" cy="143123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2E1ACB7B-DC71-1208-0F80-BC92B3CA3A96}"/>
              </a:ext>
            </a:extLst>
          </p:cNvPr>
          <p:cNvGrpSpPr/>
          <p:nvPr/>
        </p:nvGrpSpPr>
        <p:grpSpPr>
          <a:xfrm rot="-142643">
            <a:off x="473594" y="690221"/>
            <a:ext cx="17469626" cy="1152954"/>
            <a:chOff x="0" y="0"/>
            <a:chExt cx="4601054" cy="303659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6699028-2147-7369-1744-3AE83845D271}"/>
                </a:ext>
              </a:extLst>
            </p:cNvPr>
            <p:cNvSpPr/>
            <p:nvPr/>
          </p:nvSpPr>
          <p:spPr>
            <a:xfrm>
              <a:off x="0" y="0"/>
              <a:ext cx="4601054" cy="303659"/>
            </a:xfrm>
            <a:custGeom>
              <a:avLst/>
              <a:gdLst/>
              <a:ahLst/>
              <a:cxnLst/>
              <a:rect l="l" t="t" r="r" b="b"/>
              <a:pathLst>
                <a:path w="4601054" h="303659">
                  <a:moveTo>
                    <a:pt x="0" y="0"/>
                  </a:moveTo>
                  <a:lnTo>
                    <a:pt x="4601054" y="0"/>
                  </a:lnTo>
                  <a:lnTo>
                    <a:pt x="4601054" y="303659"/>
                  </a:lnTo>
                  <a:lnTo>
                    <a:pt x="0" y="303659"/>
                  </a:lnTo>
                  <a:close/>
                </a:path>
              </a:pathLst>
            </a:custGeom>
            <a:solidFill>
              <a:srgbClr val="FF4AB9"/>
            </a:solidFill>
          </p:spPr>
          <p:txBody>
            <a:bodyPr/>
            <a:lstStyle/>
            <a:p>
              <a:endParaRPr lang="fr-FR" dirty="0">
                <a:latin typeface="Poppins" panose="000005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059F35D4-830F-C179-738F-6305511630F3}"/>
                </a:ext>
              </a:extLst>
            </p:cNvPr>
            <p:cNvSpPr txBox="1"/>
            <p:nvPr/>
          </p:nvSpPr>
          <p:spPr>
            <a:xfrm>
              <a:off x="0" y="-57150"/>
              <a:ext cx="4601054" cy="360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oppins" panose="000005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F3FE9-D9A1-DD05-ED5B-620B9716C78E}"/>
              </a:ext>
            </a:extLst>
          </p:cNvPr>
          <p:cNvSpPr/>
          <p:nvPr/>
        </p:nvSpPr>
        <p:spPr>
          <a:xfrm>
            <a:off x="0" y="1"/>
            <a:ext cx="18288000" cy="1431236"/>
          </a:xfrm>
          <a:prstGeom prst="rect">
            <a:avLst/>
          </a:prstGeom>
          <a:solidFill>
            <a:srgbClr val="95F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6000" b="1" dirty="0">
                <a:solidFill>
                  <a:schemeClr val="tx1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      </a:t>
            </a:r>
            <a:r>
              <a:rPr lang="fr-FR" sz="4800" b="1" dirty="0">
                <a:solidFill>
                  <a:srgbClr val="4B0D7A"/>
                </a:solidFill>
                <a:latin typeface="Fredoka" panose="020B0604020202020204" charset="0"/>
                <a:ea typeface="Times New Roman" panose="02020603050405020304" pitchFamily="18" charset="0"/>
              </a:rPr>
              <a:t>Bilan 2024 Forum des métiers : retour des visiteurs</a:t>
            </a:r>
          </a:p>
        </p:txBody>
      </p:sp>
    </p:spTree>
    <p:extLst>
      <p:ext uri="{BB962C8B-B14F-4D97-AF65-F5344CB8AC3E}">
        <p14:creationId xmlns:p14="http://schemas.microsoft.com/office/powerpoint/2010/main" val="427811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1114</Words>
  <Application>Microsoft Office PowerPoint</Application>
  <PresentationFormat>Personnalisé</PresentationFormat>
  <Paragraphs>167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Poppins Bold</vt:lpstr>
      <vt:lpstr>Arial</vt:lpstr>
      <vt:lpstr>Poppins</vt:lpstr>
      <vt:lpstr>Arial Black</vt:lpstr>
      <vt:lpstr>Horizon</vt:lpstr>
      <vt:lpstr>Fredoka</vt:lpstr>
      <vt:lpstr>Wingdings</vt:lpstr>
      <vt:lpstr>Courier New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</dc:title>
  <dc:creator>ADES</dc:creator>
  <cp:lastModifiedBy>Cédric BOURNIQUEL</cp:lastModifiedBy>
  <cp:revision>6</cp:revision>
  <dcterms:created xsi:type="dcterms:W3CDTF">2006-08-16T00:00:00Z</dcterms:created>
  <dcterms:modified xsi:type="dcterms:W3CDTF">2026-02-08T14:47:31Z</dcterms:modified>
  <dc:identifier>DAG-8dlzRZE</dc:identifier>
</cp:coreProperties>
</file>